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63" r:id="rId4"/>
    <p:sldId id="258" r:id="rId5"/>
    <p:sldId id="264" r:id="rId6"/>
    <p:sldId id="266" r:id="rId7"/>
    <p:sldId id="259" r:id="rId8"/>
    <p:sldId id="261" r:id="rId9"/>
    <p:sldId id="26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81C8"/>
    <a:srgbClr val="CEDFE8"/>
    <a:srgbClr val="BAE1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7" autoAdjust="0"/>
    <p:restoredTop sz="96132" autoAdjust="0"/>
  </p:normalViewPr>
  <p:slideViewPr>
    <p:cSldViewPr snapToGrid="0" showGuides="1">
      <p:cViewPr>
        <p:scale>
          <a:sx n="108" d="100"/>
          <a:sy n="108" d="100"/>
        </p:scale>
        <p:origin x="144" y="3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01348F-FEB9-9740-8802-DE6201CF005B}" type="datetimeFigureOut">
              <a:rPr lang="en-US" smtClean="0"/>
              <a:t>1/7/23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CC57ED-2D5A-8A43-B95F-11DFDD081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89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CC57ED-2D5A-8A43-B95F-11DFDD081A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961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CC57ED-2D5A-8A43-B95F-11DFDD081A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802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train on the railway tracks&#10;&#10;Description automatically generated">
            <a:extLst>
              <a:ext uri="{FF2B5EF4-FFF2-40B4-BE49-F238E27FC236}">
                <a16:creationId xmlns:a16="http://schemas.microsoft.com/office/drawing/2014/main" id="{9257A758-744A-3433-1769-BAE808E125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76" r="25394" b="2055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A2CF50-A9EF-149E-175F-D31683FFCA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083DB8-B50A-FFF9-6132-9A4096E66E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9CB66-5627-FC46-807D-0C5E1D11E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B24D5-FADF-8B88-2A0D-6593577F0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1FEAF-B5E2-2023-34B0-3CF6BB568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01EA7F-9655-F6A5-7F79-856B1120D0D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text, clipart, sign&#10;&#10;Description automatically generated">
            <a:extLst>
              <a:ext uri="{FF2B5EF4-FFF2-40B4-BE49-F238E27FC236}">
                <a16:creationId xmlns:a16="http://schemas.microsoft.com/office/drawing/2014/main" id="{9DF770BC-808A-37AC-E509-BDB59996480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374" y="5769228"/>
            <a:ext cx="3123805" cy="903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704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0584E-C455-2C55-28A5-F2F76271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6B593A-DAB7-02C0-9088-BC5784E26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F8746-9281-D42E-8906-45A763252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FF714-A694-660D-0240-0C28AC572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DFA0F-8D4B-48BF-EFE6-A9254AD71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40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515D32-5375-3676-E93C-FB72769928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1076B-97A3-1447-E94B-65194520B8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D2390-93B0-D14E-1D74-DCC9D708D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96ABA-F088-AC28-A3DE-06ABBE51E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5BBCC0-774E-2569-D9AB-985CA9ADE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107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2566A-6A84-8FC5-01EE-767E06F69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878EF-B4B9-9C14-E7B9-F86EA4F57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1FC0E-F36D-520E-E70A-BBB433DDA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D5608-36AB-7793-21EC-3BAECD33E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4840B6-CDC7-C2AF-96DF-D804D0C0E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B89656-A96F-2C44-C904-EB1B189BEE2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text, clipart, sign&#10;&#10;Description automatically generated">
            <a:extLst>
              <a:ext uri="{FF2B5EF4-FFF2-40B4-BE49-F238E27FC236}">
                <a16:creationId xmlns:a16="http://schemas.microsoft.com/office/drawing/2014/main" id="{A155448F-4651-89C6-5233-A327D65C52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8242" y="6100010"/>
            <a:ext cx="1864297" cy="53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12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25752-B1F2-41D6-B0DD-B08AEB56D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8AD74-5C2F-D8F7-5673-9A62BF4CF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E513B-6BD8-153E-F798-8893D737B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C6454-AA05-5D8A-0F5E-E8C3DA6CF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9A9E6-6E89-13A3-1EDD-17030F54A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2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37995-F399-1815-3498-061089688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CE863-92A5-F921-346F-8E415AC56C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D7C4D5-C254-E480-FFB0-BE8B3CEBF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B7E34-4328-CBE4-6428-69D56763E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6C9935-BC46-5519-FB30-BD1CA5D09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D31ED4-F9BF-D8F9-2CFE-6EE17CE5F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563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252E1-5B7C-F0D8-A134-2B3667921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AA2CF6-CD80-8982-04C7-5BEB96E9F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359F37-5D9B-ABDF-E1A5-49F5776854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CF56D8-7123-88F2-1AA9-3AC01141A1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B512EB-672A-C56F-9BCD-7C89C57F6B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1AE8B6-6BF9-298E-0D5D-3A6D2E024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7FDC7F-B350-5862-A34A-0A22EDAC7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122BEF-CF94-AC59-B29F-C55288580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261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F2FC4-06D3-18E3-038F-8FAC8CFD3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054A81-3416-2280-A6F5-425CD2BDC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F54C6B-921F-5174-B799-C5D030ECC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A831E-1BE6-787B-F1C7-4B7727C6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7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420029-C759-9713-4C88-F0C05C773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C233E4-EA15-8522-D15A-6ED256301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7E2FA-B745-F431-4033-1D0B3F9AB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61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31224-D2DD-735C-4E13-F3B4828BA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DD9EB-38B8-2D84-92BD-A0E36353A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891CA5-FA8B-DC08-609B-52980098C1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50AA39-9875-9A18-5AD2-E93369853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4BFE0-3E28-7990-B881-E8ED67B3C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49B385-51F5-FB2A-6E5F-D1D1AB8E5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22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1BBCB-453B-E493-49ED-04B1033D7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26B4FE-CDF5-2E73-66E2-7EBD66EBA4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D6AF57-04A2-3C8F-042B-0A3B44CFF9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EC215D-382C-6880-98FD-A9AA705F9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569BC2-5545-AFDC-F3DE-BBC3BA6DA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4606F6-4161-FFA3-A550-4AB564DE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8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D4BDCE-D102-73CB-2F17-64F4B6E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68665-F513-79A9-32EA-8D1BCC72A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B2A18-8546-08E4-0CBF-A0C716B51B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9C9BF9-C5E8-4366-83E9-9B26DEC65E25}" type="datetimeFigureOut">
              <a:rPr lang="en-US" smtClean="0"/>
              <a:t>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86446-B131-5C03-6E0F-B584058401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141AF-5AF2-A2B5-C589-DBA98F6F7A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FBA933-ACCA-45F4-94E6-CD6ADB256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631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ublic.tableau.com/shared/28DB5794X?:display_count=n&amp;:origin=viz_share_link" TargetMode="External"/><Relationship Id="rId5" Type="http://schemas.openxmlformats.org/officeDocument/2006/relationships/image" Target="../media/image16.png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1AC3B75-7BD5-1405-2255-DD48728858FA}"/>
              </a:ext>
            </a:extLst>
          </p:cNvPr>
          <p:cNvSpPr/>
          <p:nvPr/>
        </p:nvSpPr>
        <p:spPr>
          <a:xfrm>
            <a:off x="762004" y="661734"/>
            <a:ext cx="5193631" cy="555859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D2355D-6426-29A2-E539-7B5AC5367281}"/>
              </a:ext>
            </a:extLst>
          </p:cNvPr>
          <p:cNvSpPr txBox="1"/>
          <p:nvPr/>
        </p:nvSpPr>
        <p:spPr>
          <a:xfrm>
            <a:off x="1028661" y="1193664"/>
            <a:ext cx="466031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rgbClr val="3281C8"/>
                </a:solidFill>
                <a:latin typeface="Whitney-Black" panose="02000603040000020004" pitchFamily="2" charset="0"/>
              </a:rPr>
              <a:t>UTA CASE STUDY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52D983-D8FC-7F10-28CE-FA375BF6257E}"/>
              </a:ext>
            </a:extLst>
          </p:cNvPr>
          <p:cNvSpPr txBox="1"/>
          <p:nvPr/>
        </p:nvSpPr>
        <p:spPr>
          <a:xfrm>
            <a:off x="1028661" y="3248528"/>
            <a:ext cx="421583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000" spc="300" dirty="0">
                <a:solidFill>
                  <a:schemeClr val="bg1"/>
                </a:solidFill>
                <a:latin typeface="Whitney Semibold" pitchFamily="50" charset="0"/>
              </a:rPr>
              <a:t>SALT LAKE CITY</a:t>
            </a:r>
          </a:p>
          <a:p>
            <a:pPr>
              <a:spcAft>
                <a:spcPts val="600"/>
              </a:spcAft>
            </a:pPr>
            <a:r>
              <a:rPr lang="en-US" sz="2800" i="1" spc="300" dirty="0">
                <a:solidFill>
                  <a:schemeClr val="bg1"/>
                </a:solidFill>
                <a:latin typeface="Whitney Semibold" pitchFamily="50" charset="0"/>
              </a:rPr>
              <a:t>January 12, 2023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EAFE73D-8279-277E-8527-DD9872BAB3DD}"/>
              </a:ext>
            </a:extLst>
          </p:cNvPr>
          <p:cNvCxnSpPr>
            <a:cxnSpLocks/>
          </p:cNvCxnSpPr>
          <p:nvPr/>
        </p:nvCxnSpPr>
        <p:spPr>
          <a:xfrm>
            <a:off x="1130973" y="4656217"/>
            <a:ext cx="435543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927B1FE-31A3-5FF9-960D-2055D93C8D80}"/>
              </a:ext>
            </a:extLst>
          </p:cNvPr>
          <p:cNvSpPr txBox="1"/>
          <p:nvPr/>
        </p:nvSpPr>
        <p:spPr>
          <a:xfrm>
            <a:off x="1130973" y="4941510"/>
            <a:ext cx="421583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500" b="1" spc="300" dirty="0">
                <a:solidFill>
                  <a:schemeClr val="bg1"/>
                </a:solidFill>
                <a:latin typeface="Whitney" pitchFamily="50" charset="0"/>
              </a:rPr>
              <a:t>Chris Gallegos</a:t>
            </a:r>
          </a:p>
          <a:p>
            <a:pPr>
              <a:spcAft>
                <a:spcPts val="600"/>
              </a:spcAft>
            </a:pPr>
            <a:r>
              <a:rPr lang="en-US" sz="2500" i="1" spc="300" dirty="0">
                <a:solidFill>
                  <a:schemeClr val="bg1"/>
                </a:solidFill>
                <a:latin typeface="Whitney" pitchFamily="50" charset="0"/>
              </a:rPr>
              <a:t>-Data analyst</a:t>
            </a:r>
          </a:p>
        </p:txBody>
      </p:sp>
    </p:spTree>
    <p:extLst>
      <p:ext uri="{BB962C8B-B14F-4D97-AF65-F5344CB8AC3E}">
        <p14:creationId xmlns:p14="http://schemas.microsoft.com/office/powerpoint/2010/main" val="1500063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walking next to a train&#10;&#10;Description automatically generated with low confidence">
            <a:extLst>
              <a:ext uri="{FF2B5EF4-FFF2-40B4-BE49-F238E27FC236}">
                <a16:creationId xmlns:a16="http://schemas.microsoft.com/office/drawing/2014/main" id="{6DA5D016-F0FE-865A-B990-E049CC6D40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0" r="23787"/>
          <a:stretch/>
        </p:blipFill>
        <p:spPr>
          <a:xfrm>
            <a:off x="5313225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FC2F1B1-CA14-4DF1-B955-6B67120D48C2}"/>
              </a:ext>
            </a:extLst>
          </p:cNvPr>
          <p:cNvSpPr/>
          <p:nvPr/>
        </p:nvSpPr>
        <p:spPr>
          <a:xfrm>
            <a:off x="5313225" y="-10"/>
            <a:ext cx="92348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25000">
                <a:schemeClr val="tx1">
                  <a:lumMod val="85000"/>
                  <a:lumOff val="15000"/>
                </a:schemeClr>
              </a:gs>
              <a:gs pos="60000">
                <a:srgbClr val="FFFFFF">
                  <a:alpha val="3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C223C1-F308-9669-03DD-FC927CF2B049}"/>
              </a:ext>
            </a:extLst>
          </p:cNvPr>
          <p:cNvSpPr txBox="1"/>
          <p:nvPr/>
        </p:nvSpPr>
        <p:spPr>
          <a:xfrm>
            <a:off x="719750" y="2551827"/>
            <a:ext cx="65251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2400" dirty="0">
                <a:solidFill>
                  <a:schemeClr val="bg1"/>
                </a:solidFill>
                <a:latin typeface="Whitney Semibold" pitchFamily="50" charset="0"/>
              </a:rPr>
              <a:t>Thank you for your time and attention. I am happy to answer any questions!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58D2D3-7BFA-9E24-89B6-A803FCE4CDD2}"/>
              </a:ext>
            </a:extLst>
          </p:cNvPr>
          <p:cNvSpPr txBox="1"/>
          <p:nvPr/>
        </p:nvSpPr>
        <p:spPr>
          <a:xfrm>
            <a:off x="719750" y="866071"/>
            <a:ext cx="65251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0000"/>
                </a:solidFill>
                <a:latin typeface="Whitney-Black" panose="02000603040000020004" pitchFamily="2" charset="0"/>
              </a:rPr>
              <a:t>Conclusion And Questions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5864E7-A44A-5BCF-4C23-928F9ED490A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98242" y="6100010"/>
            <a:ext cx="1864297" cy="53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63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train on the railway tracks&#10;&#10;Description automatically generated">
            <a:extLst>
              <a:ext uri="{FF2B5EF4-FFF2-40B4-BE49-F238E27FC236}">
                <a16:creationId xmlns:a16="http://schemas.microsoft.com/office/drawing/2014/main" id="{42E30534-1692-5506-7CAB-0B5F03C3CB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" r="32433"/>
          <a:stretch/>
        </p:blipFill>
        <p:spPr>
          <a:xfrm>
            <a:off x="5238158" y="0"/>
            <a:ext cx="6953842" cy="6858000"/>
          </a:xfrm>
          <a:prstGeom prst="rect">
            <a:avLst/>
          </a:prstGeom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2BD56B-7A6B-C261-EC14-CC50C70F596B}"/>
              </a:ext>
            </a:extLst>
          </p:cNvPr>
          <p:cNvSpPr/>
          <p:nvPr/>
        </p:nvSpPr>
        <p:spPr>
          <a:xfrm>
            <a:off x="4401879" y="20294"/>
            <a:ext cx="779012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25000">
                <a:schemeClr val="tx1">
                  <a:lumMod val="85000"/>
                  <a:lumOff val="15000"/>
                </a:schemeClr>
              </a:gs>
              <a:gs pos="60000">
                <a:srgbClr val="FFFFFF">
                  <a:alpha val="3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6641F7-2571-40DF-0C27-9402D2B332C7}"/>
              </a:ext>
            </a:extLst>
          </p:cNvPr>
          <p:cNvSpPr txBox="1"/>
          <p:nvPr/>
        </p:nvSpPr>
        <p:spPr>
          <a:xfrm>
            <a:off x="673054" y="1746373"/>
            <a:ext cx="29040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 err="1">
                <a:solidFill>
                  <a:schemeClr val="bg1"/>
                </a:solidFill>
                <a:latin typeface="Whitney Semibold" pitchFamily="50" charset="0"/>
              </a:rPr>
              <a:t>Vanloop</a:t>
            </a:r>
            <a:r>
              <a:rPr lang="en-US" sz="2800" dirty="0">
                <a:solidFill>
                  <a:schemeClr val="bg1"/>
                </a:solidFill>
                <a:latin typeface="Whitney Semibold" pitchFamily="50" charset="0"/>
              </a:rPr>
              <a:t> Analysis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FF0000"/>
              </a:solidFill>
              <a:latin typeface="Whitney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28037F-E5D5-094F-AFAF-5460A78F2D54}"/>
              </a:ext>
            </a:extLst>
          </p:cNvPr>
          <p:cNvSpPr txBox="1"/>
          <p:nvPr/>
        </p:nvSpPr>
        <p:spPr>
          <a:xfrm>
            <a:off x="559771" y="987749"/>
            <a:ext cx="628451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dirty="0">
                <a:solidFill>
                  <a:srgbClr val="3281C8"/>
                </a:solidFill>
                <a:latin typeface="Whitney-Black" panose="02000603040000020004" pitchFamily="2" charset="0"/>
              </a:rPr>
              <a:t>Introduction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8123FE8-95DB-D793-188A-2287533E52C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98242" y="6100010"/>
            <a:ext cx="1864297" cy="5393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444550-D8F1-A633-FBE3-6426DBB7B2CE}"/>
              </a:ext>
            </a:extLst>
          </p:cNvPr>
          <p:cNvSpPr txBox="1"/>
          <p:nvPr/>
        </p:nvSpPr>
        <p:spPr>
          <a:xfrm>
            <a:off x="719276" y="3131368"/>
            <a:ext cx="475928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70C0"/>
                </a:solidFill>
                <a:latin typeface="Whitney" pitchFamily="50" charset="0"/>
              </a:rPr>
              <a:t>Define Tech Strategy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Whitney" pitchFamily="50" charset="0"/>
              </a:rPr>
              <a:t>ETL</a:t>
            </a:r>
            <a:endParaRPr lang="en-US" sz="1800" dirty="0">
              <a:solidFill>
                <a:srgbClr val="0070C0"/>
              </a:solidFill>
              <a:latin typeface="Whitney" pitchFamily="50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  <a:latin typeface="Whitney" pitchFamily="50" charset="0"/>
              </a:rPr>
              <a:t>Analyze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103B6E-8845-8F70-4211-7E2B2BF50691}"/>
              </a:ext>
            </a:extLst>
          </p:cNvPr>
          <p:cNvSpPr txBox="1"/>
          <p:nvPr/>
        </p:nvSpPr>
        <p:spPr>
          <a:xfrm>
            <a:off x="678138" y="5140406"/>
            <a:ext cx="351467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Whitney" pitchFamily="50" charset="0"/>
              </a:rPr>
              <a:t>Visualize</a:t>
            </a:r>
            <a:endParaRPr lang="en-US" sz="1800" dirty="0">
              <a:solidFill>
                <a:srgbClr val="FF0000"/>
              </a:solidFill>
              <a:latin typeface="Whitney" pitchFamily="50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0000"/>
                </a:solidFill>
                <a:latin typeface="Whitney" pitchFamily="50" charset="0"/>
              </a:rPr>
              <a:t>Recommendations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Whitney" pitchFamily="50" charset="0"/>
              </a:rPr>
              <a:t>Conclusion and Questions</a:t>
            </a:r>
            <a:r>
              <a:rPr lang="en-US" sz="1800" dirty="0">
                <a:solidFill>
                  <a:srgbClr val="FF0000"/>
                </a:solidFill>
                <a:latin typeface="Whitney" pitchFamily="50" charset="0"/>
              </a:rPr>
              <a:t> 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4DB6FE-9C96-B2B8-702D-EDEED1402458}"/>
              </a:ext>
            </a:extLst>
          </p:cNvPr>
          <p:cNvSpPr txBox="1"/>
          <p:nvPr/>
        </p:nvSpPr>
        <p:spPr>
          <a:xfrm>
            <a:off x="764338" y="2607820"/>
            <a:ext cx="2436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3281C8"/>
                </a:solidFill>
              </a:rPr>
              <a:t>Technical</a:t>
            </a:r>
            <a:endParaRPr lang="en-US" b="1" dirty="0">
              <a:solidFill>
                <a:srgbClr val="3281C8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69227C-EED8-B1F9-02D5-1374653976A8}"/>
              </a:ext>
            </a:extLst>
          </p:cNvPr>
          <p:cNvSpPr txBox="1"/>
          <p:nvPr/>
        </p:nvSpPr>
        <p:spPr>
          <a:xfrm>
            <a:off x="760408" y="4551385"/>
            <a:ext cx="32233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Business Analysis</a:t>
            </a:r>
          </a:p>
        </p:txBody>
      </p:sp>
    </p:spTree>
    <p:extLst>
      <p:ext uri="{BB962C8B-B14F-4D97-AF65-F5344CB8AC3E}">
        <p14:creationId xmlns:p14="http://schemas.microsoft.com/office/powerpoint/2010/main" val="394245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A92440A-B574-3E12-BC79-E8F818517F0E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custGeom>
            <a:avLst/>
            <a:gdLst>
              <a:gd name="connsiteX0" fmla="*/ 0 w 7237811"/>
              <a:gd name="connsiteY0" fmla="*/ 0 h 6870262"/>
              <a:gd name="connsiteX1" fmla="*/ 5445427 w 7237811"/>
              <a:gd name="connsiteY1" fmla="*/ 0 h 6870262"/>
              <a:gd name="connsiteX2" fmla="*/ 7237811 w 7237811"/>
              <a:gd name="connsiteY2" fmla="*/ 3435131 h 6870262"/>
              <a:gd name="connsiteX3" fmla="*/ 5445427 w 7237811"/>
              <a:gd name="connsiteY3" fmla="*/ 6870262 h 6870262"/>
              <a:gd name="connsiteX4" fmla="*/ 0 w 7237811"/>
              <a:gd name="connsiteY4" fmla="*/ 6870262 h 6870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37811" h="6870262">
                <a:moveTo>
                  <a:pt x="0" y="0"/>
                </a:moveTo>
                <a:lnTo>
                  <a:pt x="5445427" y="0"/>
                </a:lnTo>
                <a:lnTo>
                  <a:pt x="7237811" y="3435131"/>
                </a:lnTo>
                <a:lnTo>
                  <a:pt x="5445427" y="6870262"/>
                </a:lnTo>
                <a:lnTo>
                  <a:pt x="0" y="6870262"/>
                </a:lnTo>
                <a:close/>
              </a:path>
            </a:pathLst>
          </a:custGeom>
          <a:blipFill dpi="0" rotWithShape="1">
            <a:blip r:embed="rId3">
              <a:alphaModFix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1000"/>
                      </a14:imgEffect>
                      <a14:imgEffect>
                        <a14:brightnessContrast bright="-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970446-3E2E-6BDC-D98C-45D1AD22145A}"/>
              </a:ext>
            </a:extLst>
          </p:cNvPr>
          <p:cNvSpPr/>
          <p:nvPr/>
        </p:nvSpPr>
        <p:spPr>
          <a:xfrm rot="10800000">
            <a:off x="-2725146" y="0"/>
            <a:ext cx="9856396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25000">
                <a:schemeClr val="tx1">
                  <a:lumMod val="85000"/>
                  <a:lumOff val="15000"/>
                </a:schemeClr>
              </a:gs>
              <a:gs pos="60000">
                <a:srgbClr val="FFFFFF">
                  <a:alpha val="3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258801-B0C7-860C-5CB4-37D7C6D43D0D}"/>
              </a:ext>
            </a:extLst>
          </p:cNvPr>
          <p:cNvSpPr txBox="1"/>
          <p:nvPr/>
        </p:nvSpPr>
        <p:spPr>
          <a:xfrm>
            <a:off x="6209112" y="2474892"/>
            <a:ext cx="337780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Whitney Semibold" pitchFamily="50" charset="0"/>
              </a:rPr>
              <a:t>GitHub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Whitney Semibold" pitchFamily="50" charset="0"/>
              </a:rPr>
              <a:t>MySQL Workbench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Whitney Semibold" pitchFamily="50" charset="0"/>
              </a:rPr>
              <a:t>Tableau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Whitney Semibold" pitchFamily="50" charset="0"/>
              </a:rPr>
              <a:t>Power Point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1AF1F1-6B35-ED61-2A4E-92BE9A39D4E6}"/>
              </a:ext>
            </a:extLst>
          </p:cNvPr>
          <p:cNvSpPr txBox="1"/>
          <p:nvPr/>
        </p:nvSpPr>
        <p:spPr>
          <a:xfrm>
            <a:off x="6096000" y="945059"/>
            <a:ext cx="4488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solidFill>
                  <a:srgbClr val="3281C8"/>
                </a:solidFill>
                <a:latin typeface="Whitney-Black" panose="02000603040000020004" pitchFamily="2" charset="0"/>
              </a:rPr>
              <a:t>TECH STRATEGY</a:t>
            </a:r>
          </a:p>
        </p:txBody>
      </p:sp>
    </p:spTree>
    <p:extLst>
      <p:ext uri="{BB962C8B-B14F-4D97-AF65-F5344CB8AC3E}">
        <p14:creationId xmlns:p14="http://schemas.microsoft.com/office/powerpoint/2010/main" val="161867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15980F-B5FF-BB63-9FC2-F34A7C8A6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17" r="21917"/>
          <a:stretch/>
        </p:blipFill>
        <p:spPr>
          <a:xfrm>
            <a:off x="-17411" y="0"/>
            <a:ext cx="5797702" cy="68580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bg1"/>
            </a:solidFill>
          </a:ln>
          <a:effectLst>
            <a:outerShdw blurRad="63500" dist="25400" algn="ctr" rotWithShape="0">
              <a:schemeClr val="bg1">
                <a:lumMod val="95000"/>
                <a:alpha val="25000"/>
              </a:scheme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47D4060-5416-8D18-FE3E-0256CE18E8D2}"/>
              </a:ext>
            </a:extLst>
          </p:cNvPr>
          <p:cNvSpPr/>
          <p:nvPr/>
        </p:nvSpPr>
        <p:spPr>
          <a:xfrm rot="10800000">
            <a:off x="-1414462" y="0"/>
            <a:ext cx="9383247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25000">
                <a:schemeClr val="tx1">
                  <a:lumMod val="85000"/>
                  <a:lumOff val="15000"/>
                </a:schemeClr>
              </a:gs>
              <a:gs pos="60000">
                <a:srgbClr val="FFFFFF">
                  <a:alpha val="3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49EA4A-2D6C-7492-762B-BD5484F0EB75}"/>
              </a:ext>
            </a:extLst>
          </p:cNvPr>
          <p:cNvSpPr txBox="1"/>
          <p:nvPr/>
        </p:nvSpPr>
        <p:spPr>
          <a:xfrm>
            <a:off x="6396412" y="1520785"/>
            <a:ext cx="489475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800"/>
              </a:spcAft>
            </a:pPr>
            <a:r>
              <a:rPr lang="en-US" sz="2200" b="1" dirty="0">
                <a:solidFill>
                  <a:schemeClr val="bg1"/>
                </a:solidFill>
                <a:latin typeface="Whitney Semibold" pitchFamily="50" charset="0"/>
              </a:rPr>
              <a:t>MySQL Workbench</a:t>
            </a:r>
          </a:p>
          <a:p>
            <a:pPr marL="342900" indent="-342900" algn="l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  <a:latin typeface="Whitney" pitchFamily="50" charset="0"/>
              </a:rPr>
              <a:t>Converted provided .xlsx to .csv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  <a:latin typeface="Whitney" pitchFamily="50" charset="0"/>
              </a:rPr>
              <a:t>Formatted dates to align with SQL data type DATE()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  <a:latin typeface="Whitney" pitchFamily="50" charset="0"/>
              </a:rPr>
              <a:t>Imported data to SQL Database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F98B6E-357E-74ED-57E7-D67A3D67D14F}"/>
              </a:ext>
            </a:extLst>
          </p:cNvPr>
          <p:cNvSpPr txBox="1"/>
          <p:nvPr/>
        </p:nvSpPr>
        <p:spPr>
          <a:xfrm>
            <a:off x="6411710" y="520185"/>
            <a:ext cx="54600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3281C8"/>
                </a:solidFill>
                <a:latin typeface="Whitney-Black" panose="02000603040000020004" pitchFamily="2" charset="0"/>
              </a:rPr>
              <a:t>First Step: ETL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42C2EA7-3997-C4B9-D3A1-BD0BA2BDBCAA}"/>
              </a:ext>
            </a:extLst>
          </p:cNvPr>
          <p:cNvGrpSpPr/>
          <p:nvPr/>
        </p:nvGrpSpPr>
        <p:grpSpPr>
          <a:xfrm>
            <a:off x="1080182" y="311226"/>
            <a:ext cx="3602516" cy="6235547"/>
            <a:chOff x="736170" y="311226"/>
            <a:chExt cx="3602516" cy="623554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22A7D86-A4B3-7BDE-D464-08CD70EC2AC6}"/>
                </a:ext>
              </a:extLst>
            </p:cNvPr>
            <p:cNvSpPr/>
            <p:nvPr/>
          </p:nvSpPr>
          <p:spPr>
            <a:xfrm>
              <a:off x="736170" y="311226"/>
              <a:ext cx="3602516" cy="623554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DD3E913A-C653-B885-D998-D5EF55F60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8585" y="835656"/>
              <a:ext cx="2297686" cy="5186688"/>
            </a:xfrm>
            <a:prstGeom prst="rect">
              <a:avLst/>
            </a:prstGeom>
          </p:spPr>
        </p:pic>
      </p:grpSp>
      <p:sp>
        <p:nvSpPr>
          <p:cNvPr id="10" name="Donut 9">
            <a:extLst>
              <a:ext uri="{FF2B5EF4-FFF2-40B4-BE49-F238E27FC236}">
                <a16:creationId xmlns:a16="http://schemas.microsoft.com/office/drawing/2014/main" id="{38650E9E-AC4D-7393-9F6E-FFD5DDE00211}"/>
              </a:ext>
            </a:extLst>
          </p:cNvPr>
          <p:cNvSpPr/>
          <p:nvPr/>
        </p:nvSpPr>
        <p:spPr>
          <a:xfrm>
            <a:off x="1732597" y="4586122"/>
            <a:ext cx="1826149" cy="458965"/>
          </a:xfrm>
          <a:prstGeom prst="donu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631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15980F-B5FF-BB63-9FC2-F34A7C8A6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83" r="24483"/>
          <a:stretch/>
        </p:blipFill>
        <p:spPr>
          <a:xfrm>
            <a:off x="6394298" y="0"/>
            <a:ext cx="5797702" cy="685800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63500" dist="25400" algn="ctr" rotWithShape="0">
              <a:schemeClr val="bg1">
                <a:lumMod val="95000"/>
                <a:alpha val="25000"/>
              </a:scheme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DAB5D06-86F5-2454-238C-6F96BDD8B27A}"/>
              </a:ext>
            </a:extLst>
          </p:cNvPr>
          <p:cNvSpPr txBox="1"/>
          <p:nvPr/>
        </p:nvSpPr>
        <p:spPr>
          <a:xfrm>
            <a:off x="635932" y="465765"/>
            <a:ext cx="54600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3281C8"/>
                </a:solidFill>
                <a:latin typeface="Whitney-Black" panose="02000603040000020004" pitchFamily="2" charset="0"/>
              </a:rPr>
              <a:t>Second Step: Analyze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F596B8C-5780-E2E6-77A0-C45FF4689A2F}"/>
              </a:ext>
            </a:extLst>
          </p:cNvPr>
          <p:cNvSpPr/>
          <p:nvPr/>
        </p:nvSpPr>
        <p:spPr>
          <a:xfrm>
            <a:off x="5436675" y="0"/>
            <a:ext cx="779012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25000">
                <a:schemeClr val="tx1">
                  <a:lumMod val="85000"/>
                  <a:lumOff val="15000"/>
                </a:schemeClr>
              </a:gs>
              <a:gs pos="60000">
                <a:srgbClr val="FFFFFF">
                  <a:alpha val="3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1395703-9012-20F4-EBFF-018DFBA7E50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98242" y="6100010"/>
            <a:ext cx="1864297" cy="5393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904202-EC0E-FF7A-7898-986D2E0749E0}"/>
              </a:ext>
            </a:extLst>
          </p:cNvPr>
          <p:cNvSpPr txBox="1"/>
          <p:nvPr/>
        </p:nvSpPr>
        <p:spPr>
          <a:xfrm>
            <a:off x="635932" y="1562472"/>
            <a:ext cx="8260559" cy="1251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800"/>
              </a:spcAft>
            </a:pPr>
            <a:r>
              <a:rPr lang="en-US" sz="2200" b="1" dirty="0">
                <a:solidFill>
                  <a:schemeClr val="bg1"/>
                </a:solidFill>
                <a:latin typeface="Whitney Semibold" pitchFamily="50" charset="0"/>
              </a:rPr>
              <a:t>MySQL Workbench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Whitney" pitchFamily="50" charset="0"/>
              </a:rPr>
              <a:t>Data corresponding </a:t>
            </a:r>
            <a:r>
              <a:rPr lang="en-US" sz="2000" b="1" i="1" dirty="0">
                <a:solidFill>
                  <a:schemeClr val="bg1"/>
                </a:solidFill>
                <a:latin typeface="Whitney" pitchFamily="50" charset="0"/>
              </a:rPr>
              <a:t>December 2019 </a:t>
            </a:r>
            <a:r>
              <a:rPr lang="en-US" sz="2000" dirty="0">
                <a:solidFill>
                  <a:schemeClr val="bg1"/>
                </a:solidFill>
                <a:latin typeface="Whitney" pitchFamily="50" charset="0"/>
              </a:rPr>
              <a:t>and </a:t>
            </a:r>
            <a:r>
              <a:rPr lang="en-US" sz="2000" b="1" i="1" dirty="0">
                <a:solidFill>
                  <a:schemeClr val="bg1"/>
                </a:solidFill>
                <a:latin typeface="Whitney" pitchFamily="50" charset="0"/>
              </a:rPr>
              <a:t>January 2020</a:t>
            </a:r>
          </a:p>
          <a:p>
            <a:pPr marL="342900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bg1"/>
                </a:solidFill>
                <a:latin typeface="Whitney" pitchFamily="50" charset="0"/>
              </a:rPr>
              <a:t>Units in service: </a:t>
            </a:r>
            <a:r>
              <a:rPr lang="en-US" sz="2000" b="1" i="1" dirty="0">
                <a:solidFill>
                  <a:schemeClr val="bg1"/>
                </a:solidFill>
                <a:latin typeface="Whitney" pitchFamily="50" charset="0"/>
              </a:rPr>
              <a:t>194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EE072BA-C257-BCEA-A706-A321A6AD9EDE}"/>
              </a:ext>
            </a:extLst>
          </p:cNvPr>
          <p:cNvGrpSpPr/>
          <p:nvPr/>
        </p:nvGrpSpPr>
        <p:grpSpPr>
          <a:xfrm>
            <a:off x="423780" y="2814097"/>
            <a:ext cx="9871443" cy="3596307"/>
            <a:chOff x="329461" y="2814097"/>
            <a:chExt cx="9871443" cy="359630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37CA193-56D6-0519-15CB-146DC3DBDCEF}"/>
                </a:ext>
              </a:extLst>
            </p:cNvPr>
            <p:cNvSpPr/>
            <p:nvPr/>
          </p:nvSpPr>
          <p:spPr>
            <a:xfrm>
              <a:off x="329461" y="2814097"/>
              <a:ext cx="9871443" cy="35963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9" name="Picture 8" descr="Table&#10;&#10;Description automatically generated">
              <a:extLst>
                <a:ext uri="{FF2B5EF4-FFF2-40B4-BE49-F238E27FC236}">
                  <a16:creationId xmlns:a16="http://schemas.microsoft.com/office/drawing/2014/main" id="{38F7A4E5-EFC3-71CC-0ADD-0436DB2B6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517" y="3167802"/>
              <a:ext cx="8959330" cy="28888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1369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15980F-B5FF-BB63-9FC2-F34A7C8A6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83" r="24483"/>
          <a:stretch/>
        </p:blipFill>
        <p:spPr>
          <a:xfrm>
            <a:off x="6394298" y="0"/>
            <a:ext cx="5797702" cy="685800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63500" dist="25400" algn="ctr" rotWithShape="0">
              <a:schemeClr val="bg1">
                <a:lumMod val="95000"/>
                <a:alpha val="25000"/>
              </a:scheme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DAB5D06-86F5-2454-238C-6F96BDD8B27A}"/>
              </a:ext>
            </a:extLst>
          </p:cNvPr>
          <p:cNvSpPr txBox="1"/>
          <p:nvPr/>
        </p:nvSpPr>
        <p:spPr>
          <a:xfrm>
            <a:off x="635932" y="465765"/>
            <a:ext cx="54600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3281C8"/>
                </a:solidFill>
                <a:latin typeface="Whitney-Black" panose="02000603040000020004" pitchFamily="2" charset="0"/>
              </a:rPr>
              <a:t>Second Step: Analyze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F596B8C-5780-E2E6-77A0-C45FF4689A2F}"/>
              </a:ext>
            </a:extLst>
          </p:cNvPr>
          <p:cNvSpPr/>
          <p:nvPr/>
        </p:nvSpPr>
        <p:spPr>
          <a:xfrm>
            <a:off x="5436675" y="0"/>
            <a:ext cx="779012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25000">
                <a:schemeClr val="tx1">
                  <a:lumMod val="85000"/>
                  <a:lumOff val="15000"/>
                </a:schemeClr>
              </a:gs>
              <a:gs pos="60000">
                <a:srgbClr val="FFFFFF">
                  <a:alpha val="3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1395703-9012-20F4-EBFF-018DFBA7E50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98242" y="6100010"/>
            <a:ext cx="1864297" cy="539336"/>
          </a:xfrm>
          <a:prstGeom prst="rect">
            <a:avLst/>
          </a:prstGeom>
        </p:spPr>
      </p:pic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B5291061-FA86-CB83-8EF2-E146943AE4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052" y="5161598"/>
            <a:ext cx="3118290" cy="10924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904202-EC0E-FF7A-7898-986D2E0749E0}"/>
              </a:ext>
            </a:extLst>
          </p:cNvPr>
          <p:cNvSpPr txBox="1"/>
          <p:nvPr/>
        </p:nvSpPr>
        <p:spPr>
          <a:xfrm>
            <a:off x="420303" y="1150171"/>
            <a:ext cx="8260559" cy="3760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800"/>
              </a:spcAft>
            </a:pPr>
            <a:r>
              <a:rPr lang="en-US" sz="2200" b="1" dirty="0">
                <a:solidFill>
                  <a:schemeClr val="bg1"/>
                </a:solidFill>
                <a:latin typeface="Whitney Semibold" pitchFamily="50" charset="0"/>
              </a:rPr>
              <a:t>MySQL Workbench</a:t>
            </a:r>
          </a:p>
          <a:p>
            <a:pPr marL="342900" indent="-342900" algn="l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Whitney" pitchFamily="50" charset="0"/>
              </a:rPr>
              <a:t>Query defining questions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900" i="1" dirty="0">
                <a:solidFill>
                  <a:schemeClr val="bg1"/>
                </a:solidFill>
                <a:latin typeface="Whitney" pitchFamily="50" charset="0"/>
              </a:rPr>
              <a:t>What are the most driven types of vehicles?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900" i="1" dirty="0">
                <a:solidFill>
                  <a:schemeClr val="bg1"/>
                </a:solidFill>
                <a:latin typeface="Whitney" pitchFamily="50" charset="0"/>
              </a:rPr>
              <a:t>Vans being over boarded? Safety concern? Data accuracy?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900" i="1" dirty="0">
                <a:solidFill>
                  <a:schemeClr val="bg1"/>
                </a:solidFill>
                <a:latin typeface="Whitney" pitchFamily="50" charset="0"/>
              </a:rPr>
              <a:t>City Usage Frequency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900" i="1" dirty="0">
                <a:solidFill>
                  <a:schemeClr val="bg1"/>
                </a:solidFill>
                <a:latin typeface="Whitney" pitchFamily="50" charset="0"/>
              </a:rPr>
              <a:t>Service Frequency by Date</a:t>
            </a:r>
          </a:p>
          <a:p>
            <a:pPr marL="800100" lvl="1" indent="-3429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900" i="1" dirty="0">
                <a:solidFill>
                  <a:schemeClr val="bg1"/>
                </a:solidFill>
                <a:latin typeface="Whitney" pitchFamily="50" charset="0"/>
              </a:rPr>
              <a:t>Vehicle Usage by vehicle’s year</a:t>
            </a:r>
          </a:p>
          <a:p>
            <a:pPr lvl="1">
              <a:spcAft>
                <a:spcPts val="800"/>
              </a:spcAft>
            </a:pPr>
            <a:endParaRPr lang="en-US" sz="1900" i="1" dirty="0">
              <a:solidFill>
                <a:schemeClr val="bg1"/>
              </a:solidFill>
              <a:latin typeface="Whitney" pitchFamily="50" charset="0"/>
            </a:endParaRPr>
          </a:p>
          <a:p>
            <a:pPr marL="342900" indent="-342900" algn="l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bg1"/>
                </a:solidFill>
                <a:latin typeface="Whitney" pitchFamily="50" charset="0"/>
              </a:rPr>
              <a:t>Exported 5 tables for visualization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1AC9CCE-DD96-9065-FCA5-5D0DCF752F9E}"/>
              </a:ext>
            </a:extLst>
          </p:cNvPr>
          <p:cNvGrpSpPr/>
          <p:nvPr/>
        </p:nvGrpSpPr>
        <p:grpSpPr>
          <a:xfrm>
            <a:off x="7323007" y="218654"/>
            <a:ext cx="4034359" cy="3403320"/>
            <a:chOff x="6096000" y="218654"/>
            <a:chExt cx="4034359" cy="340332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D9BAC4C-CB4F-7CC3-A882-0EF4167BA62B}"/>
                </a:ext>
              </a:extLst>
            </p:cNvPr>
            <p:cNvSpPr/>
            <p:nvPr/>
          </p:nvSpPr>
          <p:spPr>
            <a:xfrm>
              <a:off x="6096000" y="218654"/>
              <a:ext cx="4034359" cy="340332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Graphical user interface, text&#10;&#10;Description automatically generated">
              <a:extLst>
                <a:ext uri="{FF2B5EF4-FFF2-40B4-BE49-F238E27FC236}">
                  <a16:creationId xmlns:a16="http://schemas.microsoft.com/office/drawing/2014/main" id="{0CDCC769-DFC6-1325-9ECA-1EA212AF2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4038" y="370763"/>
              <a:ext cx="3630453" cy="2963235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0B57E4D-1C5C-9F43-B57D-2989647D8DC4}"/>
              </a:ext>
            </a:extLst>
          </p:cNvPr>
          <p:cNvGrpSpPr/>
          <p:nvPr/>
        </p:nvGrpSpPr>
        <p:grpSpPr>
          <a:xfrm>
            <a:off x="7323007" y="218654"/>
            <a:ext cx="4034359" cy="3403320"/>
            <a:chOff x="6096000" y="218654"/>
            <a:chExt cx="4034359" cy="340332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4DF0437-6A58-3590-08D7-C5F264D2A3B3}"/>
                </a:ext>
              </a:extLst>
            </p:cNvPr>
            <p:cNvSpPr/>
            <p:nvPr/>
          </p:nvSpPr>
          <p:spPr>
            <a:xfrm>
              <a:off x="6096000" y="218654"/>
              <a:ext cx="4034359" cy="340332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00ABFC4-FD97-B700-EEEB-EED9344A8E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755325" y="317299"/>
              <a:ext cx="2909133" cy="30950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7927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7">
            <a:extLst>
              <a:ext uri="{FF2B5EF4-FFF2-40B4-BE49-F238E27FC236}">
                <a16:creationId xmlns:a16="http://schemas.microsoft.com/office/drawing/2014/main" id="{7EFDF893-C824-BF0E-6EEE-032CCEC38AC0}"/>
              </a:ext>
            </a:extLst>
          </p:cNvPr>
          <p:cNvSpPr/>
          <p:nvPr/>
        </p:nvSpPr>
        <p:spPr>
          <a:xfrm>
            <a:off x="-1" y="0"/>
            <a:ext cx="3838075" cy="6858000"/>
          </a:xfrm>
          <a:prstGeom prst="round1Rect">
            <a:avLst>
              <a:gd name="adj" fmla="val 5000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Single Corner Rounded 6">
            <a:extLst>
              <a:ext uri="{FF2B5EF4-FFF2-40B4-BE49-F238E27FC236}">
                <a16:creationId xmlns:a16="http://schemas.microsoft.com/office/drawing/2014/main" id="{3160B075-FA22-411D-8870-6267C5B778F9}"/>
              </a:ext>
            </a:extLst>
          </p:cNvPr>
          <p:cNvSpPr/>
          <p:nvPr/>
        </p:nvSpPr>
        <p:spPr>
          <a:xfrm>
            <a:off x="0" y="312006"/>
            <a:ext cx="3468229" cy="6545994"/>
          </a:xfrm>
          <a:prstGeom prst="round1Rect">
            <a:avLst>
              <a:gd name="adj" fmla="val 50000"/>
            </a:avLst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10000"/>
                      </a14:imgEffect>
                      <a14:imgEffect>
                        <a14:saturation sat="148000"/>
                      </a14:imgEffect>
                      <a14:imgEffect>
                        <a14:brightnessContrast bright="-3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BDA992-CDC9-354C-CEAF-283533EF15C6}"/>
              </a:ext>
            </a:extLst>
          </p:cNvPr>
          <p:cNvSpPr/>
          <p:nvPr/>
        </p:nvSpPr>
        <p:spPr>
          <a:xfrm rot="10800000">
            <a:off x="0" y="0"/>
            <a:ext cx="5743575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25000">
                <a:schemeClr val="tx1">
                  <a:lumMod val="85000"/>
                  <a:lumOff val="15000"/>
                </a:schemeClr>
              </a:gs>
              <a:gs pos="60000">
                <a:srgbClr val="FFFFFF">
                  <a:alpha val="3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A247F5-B433-7B0B-F3D0-CFC941931C36}"/>
              </a:ext>
            </a:extLst>
          </p:cNvPr>
          <p:cNvSpPr txBox="1"/>
          <p:nvPr/>
        </p:nvSpPr>
        <p:spPr>
          <a:xfrm>
            <a:off x="5422968" y="847489"/>
            <a:ext cx="546006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0000"/>
                </a:solidFill>
                <a:latin typeface="Whitney-Black" panose="02000603040000020004" pitchFamily="2" charset="0"/>
              </a:rPr>
              <a:t>Third Step: Visualize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BB8788A-9D32-B73D-08AA-C05BC6139F34}"/>
              </a:ext>
            </a:extLst>
          </p:cNvPr>
          <p:cNvGrpSpPr/>
          <p:nvPr/>
        </p:nvGrpSpPr>
        <p:grpSpPr>
          <a:xfrm>
            <a:off x="5570369" y="2266974"/>
            <a:ext cx="5485873" cy="2636057"/>
            <a:chOff x="5672666" y="2921781"/>
            <a:chExt cx="4121227" cy="238786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D341FA7-201D-2A9C-3217-B4537AE6CA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672666" y="2921781"/>
              <a:ext cx="4121227" cy="238786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746D59-DEB3-2342-4E58-E546EEC3A40E}"/>
                </a:ext>
              </a:extLst>
            </p:cNvPr>
            <p:cNvSpPr txBox="1"/>
            <p:nvPr/>
          </p:nvSpPr>
          <p:spPr>
            <a:xfrm>
              <a:off x="6241212" y="3883140"/>
              <a:ext cx="3285067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i="1" dirty="0">
                  <a:solidFill>
                    <a:srgbClr val="FF0000"/>
                  </a:solidFill>
                  <a:hlinkClick r:id="rId6"/>
                </a:rPr>
                <a:t>BEGIN TABLEAU PRESENTATION</a:t>
              </a:r>
              <a:endParaRPr lang="en-US" sz="2400" b="1" i="1" dirty="0">
                <a:solidFill>
                  <a:srgbClr val="FF0000"/>
                </a:solidFill>
              </a:endParaRPr>
            </a:p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7716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58D2D3-7BFA-9E24-89B6-A803FCE4CDD2}"/>
              </a:ext>
            </a:extLst>
          </p:cNvPr>
          <p:cNvSpPr txBox="1"/>
          <p:nvPr/>
        </p:nvSpPr>
        <p:spPr>
          <a:xfrm>
            <a:off x="2953744" y="642797"/>
            <a:ext cx="628451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rgbClr val="FF0000"/>
                </a:solidFill>
                <a:latin typeface="Whitney-Black" panose="02000603040000020004" pitchFamily="2" charset="0"/>
              </a:rPr>
              <a:t>Recommendations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A783A4-4391-23C9-6834-397038F643A5}"/>
              </a:ext>
            </a:extLst>
          </p:cNvPr>
          <p:cNvSpPr txBox="1"/>
          <p:nvPr/>
        </p:nvSpPr>
        <p:spPr>
          <a:xfrm>
            <a:off x="1733982" y="2094882"/>
            <a:ext cx="33861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Assess feasibility ASAP for Vehicles that are being driven the most in terms of miles and time.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Consider rotating vehicle locations for a more “balanced“ use.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Prioritize maintenance for vehicles with high usage.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Determine whether vehicles being over boarded is a misunderstanding in data or an actual safety concern.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8451A7-B029-22F8-8269-907871900097}"/>
              </a:ext>
            </a:extLst>
          </p:cNvPr>
          <p:cNvSpPr txBox="1"/>
          <p:nvPr/>
        </p:nvSpPr>
        <p:spPr>
          <a:xfrm>
            <a:off x="2291195" y="1484255"/>
            <a:ext cx="2271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OPERATIONAL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DDCE09-BABD-71AF-3571-EB34A6452832}"/>
              </a:ext>
            </a:extLst>
          </p:cNvPr>
          <p:cNvSpPr txBox="1"/>
          <p:nvPr/>
        </p:nvSpPr>
        <p:spPr>
          <a:xfrm>
            <a:off x="6739372" y="2070809"/>
            <a:ext cx="338613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Maintain analysis of service use trends by location and date.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Schedule customer and operational support for high volume days in Salt Lake Metro Area.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Begin marketing efforts on the subsequent 5 areas of most usage as to increase market share.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EE4643-6552-68EA-2FF6-1EAC1B2EC536}"/>
              </a:ext>
            </a:extLst>
          </p:cNvPr>
          <p:cNvSpPr txBox="1"/>
          <p:nvPr/>
        </p:nvSpPr>
        <p:spPr>
          <a:xfrm>
            <a:off x="7716875" y="1472219"/>
            <a:ext cx="14311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STRATEGIC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345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walking next to a train&#10;&#10;Description automatically generated with low confidence">
            <a:extLst>
              <a:ext uri="{FF2B5EF4-FFF2-40B4-BE49-F238E27FC236}">
                <a16:creationId xmlns:a16="http://schemas.microsoft.com/office/drawing/2014/main" id="{6DA5D016-F0FE-865A-B990-E049CC6D40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0" r="23787"/>
          <a:stretch/>
        </p:blipFill>
        <p:spPr>
          <a:xfrm>
            <a:off x="5313225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FC2F1B1-CA14-4DF1-B955-6B67120D48C2}"/>
              </a:ext>
            </a:extLst>
          </p:cNvPr>
          <p:cNvSpPr/>
          <p:nvPr/>
        </p:nvSpPr>
        <p:spPr>
          <a:xfrm>
            <a:off x="5313225" y="-10"/>
            <a:ext cx="9234822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25000">
                <a:schemeClr val="tx1">
                  <a:lumMod val="85000"/>
                  <a:lumOff val="15000"/>
                </a:schemeClr>
              </a:gs>
              <a:gs pos="60000">
                <a:srgbClr val="FFFFFF">
                  <a:alpha val="3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C223C1-F308-9669-03DD-FC927CF2B049}"/>
              </a:ext>
            </a:extLst>
          </p:cNvPr>
          <p:cNvSpPr txBox="1"/>
          <p:nvPr/>
        </p:nvSpPr>
        <p:spPr>
          <a:xfrm>
            <a:off x="719750" y="2551827"/>
            <a:ext cx="652512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Whitney Semibold" pitchFamily="50" charset="0"/>
              </a:rPr>
              <a:t>Focus on communicating competency on my technical skills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Whitney Semibold" pitchFamily="50" charset="0"/>
              </a:rPr>
              <a:t>Focus on strategy and business  acumen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Whitney Semibold" pitchFamily="50" charset="0"/>
              </a:rPr>
              <a:t>Analyze the data and find patterns/directions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  <a:latin typeface="Whitney Semibold" pitchFamily="50" charset="0"/>
              </a:rPr>
              <a:t>Strategic and Operational Recommendations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58D2D3-7BFA-9E24-89B6-A803FCE4CDD2}"/>
              </a:ext>
            </a:extLst>
          </p:cNvPr>
          <p:cNvSpPr txBox="1"/>
          <p:nvPr/>
        </p:nvSpPr>
        <p:spPr>
          <a:xfrm>
            <a:off x="719750" y="866071"/>
            <a:ext cx="65251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0000"/>
                </a:solidFill>
                <a:latin typeface="Whitney-Black" panose="02000603040000020004" pitchFamily="2" charset="0"/>
              </a:rPr>
              <a:t>Conclusion And Questions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5864E7-A44A-5BCF-4C23-928F9ED490A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998242" y="6100010"/>
            <a:ext cx="1864297" cy="53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111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a:spPr>
      <a:bodyPr wrap="square" rtlCol="0" anchor="ctr"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1209</TotalTime>
  <Words>289</Words>
  <Application>Microsoft Macintosh PowerPoint</Application>
  <PresentationFormat>Widescreen</PresentationFormat>
  <Paragraphs>65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Whitney</vt:lpstr>
      <vt:lpstr>Whitney Semibold</vt:lpstr>
      <vt:lpstr>Whitney-Black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Kinkead, Kayla (Researcher- Innov Mobility Sol)</dc:creator>
  <cp:lastModifiedBy>Chris Gallegos</cp:lastModifiedBy>
  <cp:revision>16</cp:revision>
  <dcterms:created xsi:type="dcterms:W3CDTF">2022-08-02T03:18:59Z</dcterms:created>
  <dcterms:modified xsi:type="dcterms:W3CDTF">2023-01-07T17:19:20Z</dcterms:modified>
</cp:coreProperties>
</file>

<file path=docProps/thumbnail.jpeg>
</file>